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65" r:id="rId5"/>
    <p:sldId id="266" r:id="rId6"/>
    <p:sldId id="260" r:id="rId7"/>
    <p:sldId id="267" r:id="rId8"/>
    <p:sldId id="268" r:id="rId9"/>
    <p:sldId id="270" r:id="rId10"/>
    <p:sldId id="262" r:id="rId11"/>
    <p:sldId id="263" r:id="rId12"/>
    <p:sldId id="264" r:id="rId13"/>
  </p:sldIdLst>
  <p:sldSz cx="9144000" cy="5143500" type="screen16x9"/>
  <p:notesSz cx="6858000" cy="9144000"/>
  <p:embeddedFontLst>
    <p:embeddedFont>
      <p:font typeface="Avenir Book" panose="02000503020000020003" pitchFamily="2" charset="0"/>
      <p:regular r:id="rId15"/>
      <p:italic r:id="rId16"/>
    </p:embeddedFont>
    <p:embeddedFont>
      <p:font typeface="Avenir Light" panose="020B0402020203020204" pitchFamily="34" charset="77"/>
      <p:regular r:id="rId17"/>
      <p:italic r:id="rId18"/>
    </p:embeddedFont>
    <p:embeddedFont>
      <p:font typeface="EB Garamond" pitchFamily="2" charset="0"/>
      <p:regular r:id="rId19"/>
      <p:bold r:id="rId20"/>
      <p:italic r:id="rId21"/>
      <p:boldItalic r:id="rId22"/>
    </p:embeddedFont>
    <p:embeddedFont>
      <p:font typeface="Garamond" panose="02020404030301010803" pitchFamily="18" charset="0"/>
      <p:regular r:id="rId23"/>
      <p:bold r:id="rId24"/>
      <p:italic r:id="rId25"/>
      <p:boldItalic r:id="rId26"/>
    </p:embeddedFont>
    <p:embeddedFont>
      <p:font typeface="Merriweather" panose="02000000000000000000" pitchFamily="2" charset="77"/>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67"/>
    <p:restoredTop sz="94607"/>
  </p:normalViewPr>
  <p:slideViewPr>
    <p:cSldViewPr snapToGrid="0">
      <p:cViewPr varScale="1">
        <p:scale>
          <a:sx n="145" d="100"/>
          <a:sy n="145" d="100"/>
        </p:scale>
        <p:origin x="200" y="5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8d1ea208b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8d1ea208b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d1ea208b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d1ea208b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8d1ea208b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8d1ea208b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8d1ea208b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8d1ea208b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d1ea208b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d1ea208b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d1ea208b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d1ea208b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29671"/>
          <a:stretch/>
        </p:blipFill>
        <p:spPr>
          <a:xfrm>
            <a:off x="0" y="2221224"/>
            <a:ext cx="9144001" cy="2922274"/>
          </a:xfrm>
          <a:prstGeom prst="rect">
            <a:avLst/>
          </a:prstGeom>
          <a:noFill/>
          <a:ln>
            <a:noFill/>
          </a:ln>
        </p:spPr>
      </p:pic>
      <p:sp>
        <p:nvSpPr>
          <p:cNvPr id="11" name="Google Shape;11;p2"/>
          <p:cNvSpPr txBox="1">
            <a:spLocks noGrp="1"/>
          </p:cNvSpPr>
          <p:nvPr>
            <p:ph type="ctrTitle"/>
          </p:nvPr>
        </p:nvSpPr>
        <p:spPr>
          <a:xfrm>
            <a:off x="311700" y="249225"/>
            <a:ext cx="8520600" cy="15483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2" name="Google Shape;12;p2"/>
          <p:cNvSpPr txBox="1">
            <a:spLocks noGrp="1"/>
          </p:cNvSpPr>
          <p:nvPr>
            <p:ph type="subTitle" idx="1"/>
          </p:nvPr>
        </p:nvSpPr>
        <p:spPr>
          <a:xfrm>
            <a:off x="311700" y="11606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880" t="54378" r="880" b="8146"/>
          <a:stretch/>
        </p:blipFill>
        <p:spPr>
          <a:xfrm>
            <a:off x="0" y="0"/>
            <a:ext cx="9144001" cy="1298626"/>
          </a:xfrm>
          <a:prstGeom prst="rect">
            <a:avLst/>
          </a:prstGeom>
          <a:noFill/>
          <a:ln>
            <a:noFill/>
          </a:ln>
        </p:spPr>
      </p:pic>
      <p:sp>
        <p:nvSpPr>
          <p:cNvPr id="20" name="Google Shape;20;p4"/>
          <p:cNvSpPr txBox="1">
            <a:spLocks noGrp="1"/>
          </p:cNvSpPr>
          <p:nvPr>
            <p:ph type="title"/>
          </p:nvPr>
        </p:nvSpPr>
        <p:spPr>
          <a:xfrm>
            <a:off x="310536" y="209550"/>
            <a:ext cx="4298400" cy="9429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atin typeface="Garamond" panose="02020404030301010803"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1" name="Google Shape;21;p4"/>
          <p:cNvSpPr txBox="1">
            <a:spLocks noGrp="1"/>
          </p:cNvSpPr>
          <p:nvPr>
            <p:ph type="body" idx="1"/>
          </p:nvPr>
        </p:nvSpPr>
        <p:spPr>
          <a:xfrm>
            <a:off x="311700" y="1298625"/>
            <a:ext cx="8520600" cy="35211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Garamond" panose="02020404030301010803"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Garamond" panose="02020404030301010803"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Garamond" panose="02020404030301010803" pitchFamily="18"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8" name="Google Shape;38;p8"/>
          <p:cNvPicPr preferRelativeResize="0"/>
          <p:nvPr/>
        </p:nvPicPr>
        <p:blipFill rotWithShape="1">
          <a:blip r:embed="rId2">
            <a:alphaModFix/>
          </a:blip>
          <a:srcRect l="43572" t="-1830" b="1830"/>
          <a:stretch/>
        </p:blipFill>
        <p:spPr>
          <a:xfrm rot="-5400000">
            <a:off x="4485149" y="492812"/>
            <a:ext cx="5159826" cy="41578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Garamond" panose="02020404030301010803" pitchFamily="18"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42" name="Google Shape;4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43" name="Google Shape;4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Garamond" panose="02020404030301010803" pitchFamily="18"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1" name="Google Shape;5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EB Garamond"/>
              <a:buNone/>
              <a:defRPr sz="2800">
                <a:solidFill>
                  <a:schemeClr val="dk1"/>
                </a:solidFill>
                <a:latin typeface="EB Garamond"/>
                <a:ea typeface="EB Garamond"/>
                <a:cs typeface="EB Garamond"/>
                <a:sym typeface="EB Garamo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Garamond" panose="02020404030301010803" pitchFamily="18" charset="0"/>
          <a:ea typeface="Garamond" panose="02020404030301010803"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s://nths.org/resourc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2" name="Group 1">
            <a:extLst>
              <a:ext uri="{FF2B5EF4-FFF2-40B4-BE49-F238E27FC236}">
                <a16:creationId xmlns:a16="http://schemas.microsoft.com/office/drawing/2014/main" id="{0E6362A0-E285-014A-AAE9-5139506AF5E6}"/>
              </a:ext>
            </a:extLst>
          </p:cNvPr>
          <p:cNvGrpSpPr/>
          <p:nvPr/>
        </p:nvGrpSpPr>
        <p:grpSpPr>
          <a:xfrm>
            <a:off x="-1651" y="-79855"/>
            <a:ext cx="9205592" cy="5223355"/>
            <a:chOff x="-7438" y="-31729"/>
            <a:chExt cx="9205592" cy="5223355"/>
          </a:xfrm>
        </p:grpSpPr>
        <p:pic>
          <p:nvPicPr>
            <p:cNvPr id="3" name="Picture 2">
              <a:extLst>
                <a:ext uri="{FF2B5EF4-FFF2-40B4-BE49-F238E27FC236}">
                  <a16:creationId xmlns:a16="http://schemas.microsoft.com/office/drawing/2014/main" id="{E289010E-1B3D-5947-BC9B-871DD90BB941}"/>
                </a:ext>
              </a:extLst>
            </p:cNvPr>
            <p:cNvPicPr>
              <a:picLocks noChangeAspect="1"/>
            </p:cNvPicPr>
            <p:nvPr/>
          </p:nvPicPr>
          <p:blipFill rotWithShape="1">
            <a:blip r:embed="rId3"/>
            <a:srcRect t="6714" r="553" b="9294"/>
            <a:stretch/>
          </p:blipFill>
          <p:spPr>
            <a:xfrm>
              <a:off x="0" y="48126"/>
              <a:ext cx="9144000" cy="5143500"/>
            </a:xfrm>
            <a:prstGeom prst="rect">
              <a:avLst/>
            </a:prstGeom>
          </p:spPr>
        </p:pic>
        <p:pic>
          <p:nvPicPr>
            <p:cNvPr id="5" name="Picture 4">
              <a:extLst>
                <a:ext uri="{FF2B5EF4-FFF2-40B4-BE49-F238E27FC236}">
                  <a16:creationId xmlns:a16="http://schemas.microsoft.com/office/drawing/2014/main" id="{B2DA334A-06C5-E744-BB1F-765FA1DC9D14}"/>
                </a:ext>
              </a:extLst>
            </p:cNvPr>
            <p:cNvPicPr>
              <a:picLocks noChangeAspect="1"/>
            </p:cNvPicPr>
            <p:nvPr/>
          </p:nvPicPr>
          <p:blipFill rotWithShape="1">
            <a:blip r:embed="rId4"/>
            <a:srcRect b="31911"/>
            <a:stretch/>
          </p:blipFill>
          <p:spPr>
            <a:xfrm rot="10800000">
              <a:off x="0" y="-31729"/>
              <a:ext cx="9144000" cy="2830023"/>
            </a:xfrm>
            <a:prstGeom prst="rect">
              <a:avLst/>
            </a:prstGeom>
          </p:spPr>
        </p:pic>
        <p:pic>
          <p:nvPicPr>
            <p:cNvPr id="7" name="Picture 6">
              <a:extLst>
                <a:ext uri="{FF2B5EF4-FFF2-40B4-BE49-F238E27FC236}">
                  <a16:creationId xmlns:a16="http://schemas.microsoft.com/office/drawing/2014/main" id="{C53838AA-0EAD-C04A-B6C6-4B0F30C9DA38}"/>
                </a:ext>
              </a:extLst>
            </p:cNvPr>
            <p:cNvPicPr>
              <a:picLocks noChangeAspect="1"/>
            </p:cNvPicPr>
            <p:nvPr/>
          </p:nvPicPr>
          <p:blipFill rotWithShape="1">
            <a:blip r:embed="rId5"/>
            <a:srcRect t="20995" b="31844"/>
            <a:stretch/>
          </p:blipFill>
          <p:spPr>
            <a:xfrm>
              <a:off x="-7438" y="922638"/>
              <a:ext cx="9205592" cy="2891481"/>
            </a:xfrm>
            <a:prstGeom prst="rect">
              <a:avLst/>
            </a:prstGeom>
          </p:spPr>
        </p:pic>
      </p:grpSp>
      <p:sp>
        <p:nvSpPr>
          <p:cNvPr id="58" name="Google Shape;58;p13"/>
          <p:cNvSpPr txBox="1">
            <a:spLocks noGrp="1"/>
          </p:cNvSpPr>
          <p:nvPr>
            <p:ph type="ctrTitle"/>
          </p:nvPr>
        </p:nvSpPr>
        <p:spPr>
          <a:xfrm>
            <a:off x="311700" y="160776"/>
            <a:ext cx="8520600" cy="154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solidFill>
                  <a:schemeClr val="bg1"/>
                </a:solidFill>
                <a:latin typeface="Garamond" panose="02020404030301010803" pitchFamily="18" charset="0"/>
              </a:rPr>
              <a:t>National Technical Honor Society</a:t>
            </a:r>
            <a:endParaRPr sz="4400" dirty="0">
              <a:solidFill>
                <a:schemeClr val="bg1"/>
              </a:solidFill>
              <a:latin typeface="Garamond" panose="02020404030301010803" pitchFamily="18" charset="0"/>
            </a:endParaRPr>
          </a:p>
        </p:txBody>
      </p:sp>
      <p:sp>
        <p:nvSpPr>
          <p:cNvPr id="59" name="Google Shape;59;p13"/>
          <p:cNvSpPr txBox="1">
            <a:spLocks noGrp="1"/>
          </p:cNvSpPr>
          <p:nvPr>
            <p:ph type="subTitle" idx="1"/>
          </p:nvPr>
        </p:nvSpPr>
        <p:spPr>
          <a:xfrm>
            <a:off x="340845" y="726403"/>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bg1"/>
                </a:solidFill>
                <a:latin typeface="Avenir Light" panose="020B0402020203020204" pitchFamily="34" charset="77"/>
              </a:rPr>
              <a:t>Your C</a:t>
            </a:r>
            <a:r>
              <a:rPr lang="en-US" sz="2400" dirty="0">
                <a:solidFill>
                  <a:schemeClr val="bg1"/>
                </a:solidFill>
                <a:latin typeface="Avenir Light" panose="020B0402020203020204" pitchFamily="34" charset="77"/>
              </a:rPr>
              <a:t>TE Honor Society</a:t>
            </a:r>
            <a:endParaRPr sz="2400" dirty="0">
              <a:solidFill>
                <a:schemeClr val="bg1"/>
              </a:solidFill>
              <a:latin typeface="Avenir Light" panose="020B0402020203020204" pitchFamily="34"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4" name="Google Shape;94;p19"/>
          <p:cNvPicPr preferRelativeResize="0"/>
          <p:nvPr/>
        </p:nvPicPr>
        <p:blipFill rotWithShape="1">
          <a:blip r:embed="rId3">
            <a:alphaModFix/>
          </a:blip>
          <a:srcRect l="13713" r="30037" b="13412"/>
          <a:stretch/>
        </p:blipFill>
        <p:spPr>
          <a:xfrm rot="-5400000">
            <a:off x="4997573" y="997074"/>
            <a:ext cx="5143503" cy="3149349"/>
          </a:xfrm>
          <a:prstGeom prst="rect">
            <a:avLst/>
          </a:prstGeom>
          <a:noFill/>
          <a:ln>
            <a:noFill/>
          </a:ln>
        </p:spPr>
      </p:pic>
      <p:pic>
        <p:nvPicPr>
          <p:cNvPr id="3" name="Picture 2">
            <a:extLst>
              <a:ext uri="{FF2B5EF4-FFF2-40B4-BE49-F238E27FC236}">
                <a16:creationId xmlns:a16="http://schemas.microsoft.com/office/drawing/2014/main" id="{8DFC5E30-CE69-C04B-B0BE-69809CF54BE7}"/>
              </a:ext>
            </a:extLst>
          </p:cNvPr>
          <p:cNvPicPr>
            <a:picLocks noChangeAspect="1"/>
          </p:cNvPicPr>
          <p:nvPr/>
        </p:nvPicPr>
        <p:blipFill>
          <a:blip r:embed="rId4"/>
          <a:stretch>
            <a:fillRect/>
          </a:stretch>
        </p:blipFill>
        <p:spPr>
          <a:xfrm>
            <a:off x="475012" y="462516"/>
            <a:ext cx="2978444" cy="1985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F09B9C5-24FF-5E4B-B734-0B06F824C888}"/>
              </a:ext>
            </a:extLst>
          </p:cNvPr>
          <p:cNvPicPr>
            <a:picLocks noChangeAspect="1"/>
          </p:cNvPicPr>
          <p:nvPr/>
        </p:nvPicPr>
        <p:blipFill>
          <a:blip r:embed="rId5"/>
          <a:stretch>
            <a:fillRect/>
          </a:stretch>
        </p:blipFill>
        <p:spPr>
          <a:xfrm>
            <a:off x="3862941" y="2750298"/>
            <a:ext cx="2980162" cy="1985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07596918-A1A4-DE46-956E-87F0153D0274}"/>
              </a:ext>
            </a:extLst>
          </p:cNvPr>
          <p:cNvPicPr>
            <a:picLocks noChangeAspect="1"/>
          </p:cNvPicPr>
          <p:nvPr/>
        </p:nvPicPr>
        <p:blipFill>
          <a:blip r:embed="rId6"/>
          <a:stretch>
            <a:fillRect/>
          </a:stretch>
        </p:blipFill>
        <p:spPr>
          <a:xfrm>
            <a:off x="475012" y="2750299"/>
            <a:ext cx="2978444" cy="1985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37E2841-A8FB-1F4B-97E7-3DEAB487AA5F}"/>
              </a:ext>
            </a:extLst>
          </p:cNvPr>
          <p:cNvPicPr>
            <a:picLocks noChangeAspect="1"/>
          </p:cNvPicPr>
          <p:nvPr/>
        </p:nvPicPr>
        <p:blipFill>
          <a:blip r:embed="rId7"/>
          <a:stretch>
            <a:fillRect/>
          </a:stretch>
        </p:blipFill>
        <p:spPr>
          <a:xfrm>
            <a:off x="3618392" y="178543"/>
            <a:ext cx="3924714" cy="2214660"/>
          </a:xfrm>
          <a:prstGeom prst="rect">
            <a:avLst/>
          </a:prstGeom>
        </p:spPr>
      </p:pic>
      <p:sp>
        <p:nvSpPr>
          <p:cNvPr id="10" name="Rectangle 9">
            <a:extLst>
              <a:ext uri="{FF2B5EF4-FFF2-40B4-BE49-F238E27FC236}">
                <a16:creationId xmlns:a16="http://schemas.microsoft.com/office/drawing/2014/main" id="{B393C11D-1622-B24B-A03F-AC58C2BD6C2F}"/>
              </a:ext>
            </a:extLst>
          </p:cNvPr>
          <p:cNvSpPr/>
          <p:nvPr/>
        </p:nvSpPr>
        <p:spPr>
          <a:xfrm>
            <a:off x="4323834" y="1907358"/>
            <a:ext cx="2513830" cy="307777"/>
          </a:xfrm>
          <a:prstGeom prst="rect">
            <a:avLst/>
          </a:prstGeom>
        </p:spPr>
        <p:txBody>
          <a:bodyPr wrap="none">
            <a:spAutoFit/>
          </a:bodyPr>
          <a:lstStyle/>
          <a:p>
            <a:pPr lvl="0" algn="ctr"/>
            <a:r>
              <a:rPr lang="en-US" dirty="0">
                <a:solidFill>
                  <a:srgbClr val="7030A0"/>
                </a:solidFill>
                <a:latin typeface="Avenir Light" panose="020B0402020203020204" pitchFamily="34" charset="77"/>
              </a:rPr>
              <a:t>From the classroom to career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00" name="Google Shape;100;p20"/>
          <p:cNvPicPr preferRelativeResize="0"/>
          <p:nvPr/>
        </p:nvPicPr>
        <p:blipFill rotWithShape="1">
          <a:blip r:embed="rId3">
            <a:alphaModFix/>
          </a:blip>
          <a:srcRect l="12869" r="12869"/>
          <a:stretch/>
        </p:blipFill>
        <p:spPr>
          <a:xfrm rot="-5400000">
            <a:off x="4997573" y="997074"/>
            <a:ext cx="5143503" cy="31493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7" name="Google Shape;107;p21"/>
          <p:cNvPicPr preferRelativeResize="0"/>
          <p:nvPr/>
        </p:nvPicPr>
        <p:blipFill rotWithShape="1">
          <a:blip r:embed="rId3">
            <a:alphaModFix/>
          </a:blip>
          <a:srcRect t="33519"/>
          <a:stretch/>
        </p:blipFill>
        <p:spPr>
          <a:xfrm>
            <a:off x="0" y="0"/>
            <a:ext cx="9144001" cy="24178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0536" y="209550"/>
            <a:ext cx="4298400" cy="94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latin typeface="Garamond" panose="02020404030301010803" pitchFamily="18" charset="0"/>
              </a:rPr>
              <a:t>What is NTHS?</a:t>
            </a:r>
            <a:endParaRPr dirty="0">
              <a:latin typeface="Garamond" panose="02020404030301010803" pitchFamily="18" charset="0"/>
            </a:endParaRPr>
          </a:p>
        </p:txBody>
      </p:sp>
      <p:sp>
        <p:nvSpPr>
          <p:cNvPr id="65" name="Google Shape;65;p14"/>
          <p:cNvSpPr txBox="1">
            <a:spLocks noGrp="1"/>
          </p:cNvSpPr>
          <p:nvPr>
            <p:ph type="body" idx="1"/>
          </p:nvPr>
        </p:nvSpPr>
        <p:spPr>
          <a:xfrm>
            <a:off x="311700" y="1298625"/>
            <a:ext cx="6939332" cy="3521100"/>
          </a:xfrm>
          <a:prstGeom prst="rect">
            <a:avLst/>
          </a:prstGeom>
        </p:spPr>
        <p:txBody>
          <a:bodyPr spcFirstLastPara="1" wrap="square" lIns="91425" tIns="91425" rIns="91425" bIns="91425" anchor="t" anchorCtr="0">
            <a:noAutofit/>
          </a:bodyPr>
          <a:lstStyle/>
          <a:p>
            <a:pPr marL="114300" indent="0">
              <a:lnSpc>
                <a:spcPct val="100000"/>
              </a:lnSpc>
              <a:buNone/>
            </a:pPr>
            <a:r>
              <a:rPr lang="en-US" sz="2400" b="1" dirty="0">
                <a:solidFill>
                  <a:srgbClr val="7030A0"/>
                </a:solidFill>
                <a:effectLst/>
                <a:latin typeface="Avenir Book" panose="02000503020000020003" pitchFamily="2" charset="0"/>
              </a:rPr>
              <a:t>W</a:t>
            </a:r>
            <a:r>
              <a:rPr lang="en-US" dirty="0">
                <a:solidFill>
                  <a:srgbClr val="7030A0"/>
                </a:solidFill>
                <a:effectLst/>
                <a:latin typeface="Avenir Book" panose="02000503020000020003" pitchFamily="2" charset="0"/>
              </a:rPr>
              <a:t>e believe in advocating for all skilled career paths and empowering students in seeking skill to build their career and the global workforce.</a:t>
            </a:r>
          </a:p>
          <a:p>
            <a:pPr marL="114300" indent="0">
              <a:lnSpc>
                <a:spcPct val="100000"/>
              </a:lnSpc>
              <a:buNone/>
            </a:pPr>
            <a:endParaRPr lang="en-US" sz="2000" dirty="0">
              <a:solidFill>
                <a:srgbClr val="7030A0"/>
              </a:solidFill>
              <a:effectLst/>
              <a:latin typeface="Avenir Book" panose="02000503020000020003" pitchFamily="2" charset="0"/>
            </a:endParaRPr>
          </a:p>
          <a:p>
            <a:r>
              <a:rPr lang="en-US" sz="1600" dirty="0">
                <a:solidFill>
                  <a:srgbClr val="53545C"/>
                </a:solidFill>
                <a:effectLst/>
                <a:latin typeface="Avenir Book" panose="02000503020000020003" pitchFamily="2" charset="0"/>
              </a:rPr>
              <a:t>NTHS honors the achievements of top CTE students, provides close to $300,000 in scholarships annually, and strives to help connect education and industry to build a highly skilled workforce.</a:t>
            </a:r>
          </a:p>
          <a:p>
            <a:pPr marL="114300" indent="0">
              <a:buNone/>
            </a:pPr>
            <a:endParaRPr lang="en-US" sz="1600" dirty="0">
              <a:solidFill>
                <a:srgbClr val="53545C"/>
              </a:solidFill>
              <a:effectLst/>
              <a:latin typeface="Avenir Book" panose="02000503020000020003" pitchFamily="2" charset="0"/>
            </a:endParaRPr>
          </a:p>
          <a:p>
            <a:r>
              <a:rPr lang="en-US" sz="1600" dirty="0">
                <a:solidFill>
                  <a:srgbClr val="53545C"/>
                </a:solidFill>
                <a:latin typeface="Avenir Book" panose="02000503020000020003" pitchFamily="2" charset="0"/>
              </a:rPr>
              <a:t>We achieve this through the implementation of career development, leadership, service and recognition opportunities -</a:t>
            </a:r>
            <a:r>
              <a:rPr lang="en-US" sz="1600" b="1" dirty="0">
                <a:solidFill>
                  <a:srgbClr val="7030A0"/>
                </a:solidFill>
                <a:latin typeface="Avenir Book" panose="02000503020000020003" pitchFamily="2" charset="0"/>
              </a:rPr>
              <a:t>The NTHS Core Four Objectives. </a:t>
            </a:r>
            <a:endParaRPr lang="en-US" sz="1600" b="1" dirty="0">
              <a:solidFill>
                <a:srgbClr val="7030A0"/>
              </a:solidFill>
              <a:effectLst/>
              <a:latin typeface="Avenir Book" panose="02000503020000020003" pitchFamily="2" charset="0"/>
            </a:endParaRPr>
          </a:p>
        </p:txBody>
      </p:sp>
      <p:pic>
        <p:nvPicPr>
          <p:cNvPr id="3" name="Picture 2">
            <a:extLst>
              <a:ext uri="{FF2B5EF4-FFF2-40B4-BE49-F238E27FC236}">
                <a16:creationId xmlns:a16="http://schemas.microsoft.com/office/drawing/2014/main" id="{D4EA551E-37B6-1B4A-A687-15741766DEB7}"/>
              </a:ext>
            </a:extLst>
          </p:cNvPr>
          <p:cNvPicPr>
            <a:picLocks noChangeAspect="1"/>
          </p:cNvPicPr>
          <p:nvPr/>
        </p:nvPicPr>
        <p:blipFill>
          <a:blip r:embed="rId3"/>
          <a:stretch>
            <a:fillRect/>
          </a:stretch>
        </p:blipFill>
        <p:spPr>
          <a:xfrm>
            <a:off x="7104647" y="323775"/>
            <a:ext cx="1447800" cy="28067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0536" y="209550"/>
            <a:ext cx="4298400" cy="94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a:latin typeface="Garamond" panose="02020404030301010803" pitchFamily="18" charset="0"/>
              </a:rPr>
              <a:t>Core Four Objectives</a:t>
            </a:r>
            <a:endParaRPr b="1" dirty="0">
              <a:latin typeface="Garamond" panose="02020404030301010803" pitchFamily="18" charset="0"/>
            </a:endParaRPr>
          </a:p>
        </p:txBody>
      </p:sp>
      <p:sp>
        <p:nvSpPr>
          <p:cNvPr id="71" name="Google Shape;71;p15"/>
          <p:cNvSpPr txBox="1">
            <a:spLocks noGrp="1"/>
          </p:cNvSpPr>
          <p:nvPr>
            <p:ph type="body" idx="1"/>
          </p:nvPr>
        </p:nvSpPr>
        <p:spPr>
          <a:xfrm>
            <a:off x="311701" y="1298625"/>
            <a:ext cx="8470792" cy="3521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400" b="0" i="0" u="none" strike="noStrike" baseline="0" dirty="0">
                <a:solidFill>
                  <a:srgbClr val="000000"/>
                </a:solidFill>
                <a:latin typeface="Avenir Book" panose="02000503020000020003" pitchFamily="2" charset="0"/>
              </a:rPr>
              <a:t>By participatin</a:t>
            </a:r>
            <a:r>
              <a:rPr lang="en-US" sz="1400" dirty="0">
                <a:solidFill>
                  <a:srgbClr val="000000"/>
                </a:solidFill>
              </a:rPr>
              <a:t>g in NTHS, you will utilize t</a:t>
            </a:r>
            <a:r>
              <a:rPr lang="en-US" sz="1400" b="0" i="0" u="none" strike="noStrike" baseline="0" dirty="0">
                <a:solidFill>
                  <a:srgbClr val="000000"/>
                </a:solidFill>
                <a:latin typeface="Avenir Book" panose="02000503020000020003" pitchFamily="2" charset="0"/>
              </a:rPr>
              <a:t>he </a:t>
            </a:r>
            <a:r>
              <a:rPr lang="en-US" sz="1400" b="1" i="0" u="none" strike="noStrike" baseline="0" dirty="0">
                <a:solidFill>
                  <a:srgbClr val="7030A0"/>
                </a:solidFill>
                <a:latin typeface="Avenir Book" panose="02000503020000020003" pitchFamily="2" charset="0"/>
              </a:rPr>
              <a:t>NTHS Core Four Objectives </a:t>
            </a:r>
            <a:r>
              <a:rPr lang="en-US" sz="1400" b="0" i="0" u="none" strike="noStrike" baseline="0" dirty="0">
                <a:solidFill>
                  <a:srgbClr val="000000"/>
                </a:solidFill>
                <a:latin typeface="Avenir Book" panose="02000503020000020003" pitchFamily="2" charset="0"/>
              </a:rPr>
              <a:t>to grow and prepare for your continued education and career. </a:t>
            </a:r>
          </a:p>
          <a:p>
            <a:pPr marL="0" lvl="0" indent="0" algn="l" rtl="0">
              <a:lnSpc>
                <a:spcPct val="100000"/>
              </a:lnSpc>
              <a:spcBef>
                <a:spcPts val="0"/>
              </a:spcBef>
              <a:spcAft>
                <a:spcPts val="0"/>
              </a:spcAft>
              <a:buClr>
                <a:schemeClr val="dk1"/>
              </a:buClr>
              <a:buSzPts val="1100"/>
              <a:buFont typeface="Arial"/>
              <a:buNone/>
            </a:pPr>
            <a:endParaRPr lang="en-US" sz="1400" b="0" i="0" u="none" strike="noStrike" baseline="0" dirty="0">
              <a:solidFill>
                <a:srgbClr val="000000"/>
              </a:solidFill>
              <a:latin typeface="Avenir Book" panose="02000503020000020003" pitchFamily="2" charset="0"/>
            </a:endParaRPr>
          </a:p>
          <a:p>
            <a:pPr marL="285750" indent="-285750">
              <a:lnSpc>
                <a:spcPct val="100000"/>
              </a:lnSpc>
              <a:buClr>
                <a:schemeClr val="dk1"/>
              </a:buClr>
              <a:buSzPts val="1100"/>
            </a:pPr>
            <a:r>
              <a:rPr lang="en-US" sz="2000" b="1" dirty="0">
                <a:solidFill>
                  <a:srgbClr val="7030A0"/>
                </a:solidFill>
                <a:latin typeface="Avenir Book" panose="02000503020000020003" pitchFamily="2" charset="0"/>
              </a:rPr>
              <a:t>Career Development</a:t>
            </a:r>
          </a:p>
          <a:p>
            <a:pPr marL="742950" lvl="1" indent="-285750">
              <a:lnSpc>
                <a:spcPct val="100000"/>
              </a:lnSpc>
              <a:spcBef>
                <a:spcPts val="0"/>
              </a:spcBef>
              <a:buClr>
                <a:schemeClr val="dk1"/>
              </a:buClr>
              <a:buSzPts val="1100"/>
            </a:pPr>
            <a:r>
              <a:rPr lang="en-US" dirty="0">
                <a:solidFill>
                  <a:schemeClr val="bg2"/>
                </a:solidFill>
                <a:latin typeface="Avenir Book" panose="02000503020000020003" pitchFamily="2" charset="0"/>
              </a:rPr>
              <a:t>Resumé development workshops, mock interviews, career fairs, industry speakers, and credential opportunities</a:t>
            </a:r>
            <a:endParaRPr lang="en-US" sz="1800" dirty="0">
              <a:solidFill>
                <a:schemeClr val="bg2"/>
              </a:solidFill>
              <a:latin typeface="Avenir Book" panose="02000503020000020003" pitchFamily="2" charset="0"/>
            </a:endParaRPr>
          </a:p>
          <a:p>
            <a:pPr marL="285750" indent="-285750">
              <a:lnSpc>
                <a:spcPct val="100000"/>
              </a:lnSpc>
              <a:buClr>
                <a:schemeClr val="dk1"/>
              </a:buClr>
              <a:buSzPts val="1100"/>
            </a:pPr>
            <a:r>
              <a:rPr lang="en-US" sz="2000" b="1" dirty="0">
                <a:solidFill>
                  <a:srgbClr val="7030A0"/>
                </a:solidFill>
                <a:latin typeface="Avenir Book" panose="02000503020000020003" pitchFamily="2" charset="0"/>
              </a:rPr>
              <a:t>Leadership</a:t>
            </a:r>
          </a:p>
          <a:p>
            <a:pPr marL="742950" lvl="1" indent="-285750">
              <a:lnSpc>
                <a:spcPct val="100000"/>
              </a:lnSpc>
              <a:spcBef>
                <a:spcPts val="0"/>
              </a:spcBef>
              <a:buClr>
                <a:schemeClr val="dk1"/>
              </a:buClr>
              <a:buSzPts val="1100"/>
            </a:pPr>
            <a:r>
              <a:rPr lang="en-US" dirty="0">
                <a:solidFill>
                  <a:schemeClr val="bg2"/>
                </a:solidFill>
                <a:latin typeface="Avenir Book" panose="02000503020000020003" pitchFamily="2" charset="0"/>
              </a:rPr>
              <a:t>Team-building activities, leader training &amp; workshops</a:t>
            </a:r>
          </a:p>
          <a:p>
            <a:pPr marL="285750" indent="-285750">
              <a:lnSpc>
                <a:spcPct val="100000"/>
              </a:lnSpc>
              <a:buClr>
                <a:schemeClr val="dk1"/>
              </a:buClr>
              <a:buSzPts val="1100"/>
            </a:pPr>
            <a:r>
              <a:rPr lang="en-US" sz="2000" b="1" dirty="0">
                <a:solidFill>
                  <a:srgbClr val="7030A0"/>
                </a:solidFill>
                <a:latin typeface="Avenir Book" panose="02000503020000020003" pitchFamily="2" charset="0"/>
              </a:rPr>
              <a:t>Service</a:t>
            </a:r>
          </a:p>
          <a:p>
            <a:pPr marL="742950" lvl="1" indent="-285750">
              <a:lnSpc>
                <a:spcPct val="100000"/>
              </a:lnSpc>
              <a:spcBef>
                <a:spcPts val="0"/>
              </a:spcBef>
              <a:buClr>
                <a:srgbClr val="000000"/>
              </a:buClr>
              <a:buSzPts val="1100"/>
            </a:pPr>
            <a:r>
              <a:rPr lang="en-US" dirty="0">
                <a:solidFill>
                  <a:srgbClr val="595959"/>
                </a:solidFill>
                <a:latin typeface="Avenir Book" panose="02000503020000020003" pitchFamily="2" charset="0"/>
              </a:rPr>
              <a:t>Skill-based service projects, community needs-based projects, annual holiday service projects</a:t>
            </a:r>
            <a:endParaRPr lang="en-US" sz="1800" b="1" dirty="0">
              <a:solidFill>
                <a:srgbClr val="7030A0"/>
              </a:solidFill>
              <a:latin typeface="Avenir Book" panose="02000503020000020003" pitchFamily="2" charset="0"/>
            </a:endParaRPr>
          </a:p>
          <a:p>
            <a:pPr marL="285750" indent="-285750">
              <a:lnSpc>
                <a:spcPct val="100000"/>
              </a:lnSpc>
              <a:buClr>
                <a:schemeClr val="dk1"/>
              </a:buClr>
              <a:buSzPts val="1100"/>
            </a:pPr>
            <a:r>
              <a:rPr lang="en-US" sz="2000" b="1" dirty="0">
                <a:solidFill>
                  <a:srgbClr val="7030A0"/>
                </a:solidFill>
                <a:latin typeface="Avenir Book" panose="02000503020000020003" pitchFamily="2" charset="0"/>
              </a:rPr>
              <a:t>Recognition</a:t>
            </a:r>
          </a:p>
          <a:p>
            <a:pPr marL="742950" lvl="1" indent="-285750">
              <a:lnSpc>
                <a:spcPct val="100000"/>
              </a:lnSpc>
              <a:spcBef>
                <a:spcPts val="0"/>
              </a:spcBef>
              <a:buClr>
                <a:srgbClr val="000000"/>
              </a:buClr>
              <a:buSzPts val="1100"/>
            </a:pPr>
            <a:r>
              <a:rPr lang="en-US" dirty="0">
                <a:solidFill>
                  <a:srgbClr val="595959"/>
                </a:solidFill>
                <a:latin typeface="Avenir Book" panose="02000503020000020003" pitchFamily="2" charset="0"/>
              </a:rPr>
              <a:t>Design &amp; distribute nomination letters and induction invitations, assist in coordinating the Induction Ceremonies</a:t>
            </a:r>
            <a:endParaRPr lang="en-US" sz="1600" dirty="0">
              <a:solidFill>
                <a:srgbClr val="595959"/>
              </a:solidFill>
              <a:latin typeface="Avenir Book" panose="02000503020000020003" pitchFamily="2" charset="0"/>
            </a:endParaRPr>
          </a:p>
        </p:txBody>
      </p:sp>
      <p:pic>
        <p:nvPicPr>
          <p:cNvPr id="72" name="Google Shape;72;p15"/>
          <p:cNvPicPr preferRelativeResize="0"/>
          <p:nvPr/>
        </p:nvPicPr>
        <p:blipFill rotWithShape="1">
          <a:blip r:embed="rId3">
            <a:alphaModFix/>
          </a:blip>
          <a:srcRect t="35561" b="37030"/>
          <a:stretch/>
        </p:blipFill>
        <p:spPr>
          <a:xfrm>
            <a:off x="5794075" y="0"/>
            <a:ext cx="3266826" cy="8953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189F0-3C0E-4039-A348-187D4465FCA1}"/>
              </a:ext>
            </a:extLst>
          </p:cNvPr>
          <p:cNvSpPr>
            <a:spLocks noGrp="1"/>
          </p:cNvSpPr>
          <p:nvPr>
            <p:ph type="title"/>
          </p:nvPr>
        </p:nvSpPr>
        <p:spPr/>
        <p:txBody>
          <a:bodyPr/>
          <a:lstStyle/>
          <a:p>
            <a:r>
              <a:rPr lang="en-US" dirty="0"/>
              <a:t>Member Benefits</a:t>
            </a:r>
          </a:p>
        </p:txBody>
      </p:sp>
      <p:sp>
        <p:nvSpPr>
          <p:cNvPr id="4" name="Text Placeholder 3">
            <a:extLst>
              <a:ext uri="{FF2B5EF4-FFF2-40B4-BE49-F238E27FC236}">
                <a16:creationId xmlns:a16="http://schemas.microsoft.com/office/drawing/2014/main" id="{B0772DF8-5503-405D-B4F4-64FBECC06164}"/>
              </a:ext>
            </a:extLst>
          </p:cNvPr>
          <p:cNvSpPr>
            <a:spLocks noGrp="1"/>
          </p:cNvSpPr>
          <p:nvPr>
            <p:ph type="body" idx="2"/>
          </p:nvPr>
        </p:nvSpPr>
        <p:spPr>
          <a:xfrm>
            <a:off x="4832400" y="303287"/>
            <a:ext cx="3999900" cy="4123850"/>
          </a:xfrm>
        </p:spPr>
        <p:txBody>
          <a:bodyPr/>
          <a:lstStyle/>
          <a:p>
            <a:pPr marL="139700" indent="0">
              <a:buNone/>
            </a:pPr>
            <a:r>
              <a:rPr lang="en-US" b="1" dirty="0">
                <a:solidFill>
                  <a:srgbClr val="7030A0"/>
                </a:solidFill>
              </a:rPr>
              <a:t>Scholarships </a:t>
            </a:r>
            <a:endParaRPr lang="en-US" b="1" dirty="0">
              <a:solidFill>
                <a:srgbClr val="7030A0"/>
              </a:solidFill>
              <a:latin typeface="Arial"/>
            </a:endParaRPr>
          </a:p>
          <a:p>
            <a:r>
              <a:rPr lang="en-US" dirty="0"/>
              <a:t>Nearly</a:t>
            </a:r>
            <a:r>
              <a:rPr lang="en-US" sz="2400" dirty="0"/>
              <a:t> </a:t>
            </a:r>
            <a:r>
              <a:rPr lang="en-US" sz="2400" b="1" dirty="0"/>
              <a:t>$300,000 </a:t>
            </a:r>
            <a:r>
              <a:rPr lang="en-US" dirty="0"/>
              <a:t>in scholarships are awarded annually to NTHS members. Some of our scholarship partners are:</a:t>
            </a:r>
          </a:p>
          <a:p>
            <a:pPr marL="139700" indent="0">
              <a:buNone/>
            </a:pPr>
            <a:endParaRPr lang="en-US" b="1" dirty="0">
              <a:solidFill>
                <a:srgbClr val="7030A0"/>
              </a:solidFill>
            </a:endParaRPr>
          </a:p>
          <a:p>
            <a:pPr marL="139700" indent="0">
              <a:buNone/>
            </a:pPr>
            <a:endParaRPr lang="en-US" b="1" dirty="0">
              <a:solidFill>
                <a:srgbClr val="7030A0"/>
              </a:solidFill>
            </a:endParaRPr>
          </a:p>
          <a:p>
            <a:pPr marL="139700" indent="0">
              <a:buNone/>
            </a:pPr>
            <a:endParaRPr lang="en-US" b="1" dirty="0">
              <a:solidFill>
                <a:srgbClr val="7030A0"/>
              </a:solidFill>
            </a:endParaRPr>
          </a:p>
          <a:p>
            <a:pPr marL="139700" indent="0">
              <a:buNone/>
            </a:pPr>
            <a:r>
              <a:rPr lang="en-US" b="1" dirty="0">
                <a:solidFill>
                  <a:srgbClr val="7030A0"/>
                </a:solidFill>
              </a:rPr>
              <a:t>Letters of Recommendation</a:t>
            </a:r>
          </a:p>
          <a:p>
            <a:r>
              <a:rPr lang="en-US" dirty="0">
                <a:latin typeface="Avenir Book" panose="02000503020000020003" pitchFamily="2" charset="0"/>
              </a:rPr>
              <a:t>Custom letter of recommendation for employment, admission and scholarships.</a:t>
            </a:r>
          </a:p>
          <a:p>
            <a:pPr marL="139700" indent="0">
              <a:buNone/>
            </a:pPr>
            <a:r>
              <a:rPr lang="en-US" b="1" dirty="0">
                <a:solidFill>
                  <a:srgbClr val="7030A0"/>
                </a:solidFill>
              </a:rPr>
              <a:t>Membership Kit </a:t>
            </a:r>
          </a:p>
          <a:p>
            <a:r>
              <a:rPr lang="en-US" dirty="0">
                <a:latin typeface="Avenir Book" panose="02000503020000020003" pitchFamily="2" charset="0"/>
              </a:rPr>
              <a:t>Includes your membership certificate, NTHS pin, tassel, decal and graduation seal and portfolio! </a:t>
            </a:r>
          </a:p>
          <a:p>
            <a:pPr marL="139700" indent="0">
              <a:buNone/>
            </a:pPr>
            <a:r>
              <a:rPr lang="en-US" b="1" dirty="0">
                <a:solidFill>
                  <a:srgbClr val="7030A0"/>
                </a:solidFill>
              </a:rPr>
              <a:t>Partner Discounts</a:t>
            </a:r>
          </a:p>
          <a:p>
            <a:r>
              <a:rPr lang="en-US" dirty="0"/>
              <a:t>GEICO </a:t>
            </a:r>
          </a:p>
          <a:p>
            <a:r>
              <a:rPr lang="en-US" dirty="0">
                <a:solidFill>
                  <a:schemeClr val="bg2"/>
                </a:solidFill>
              </a:rPr>
              <a:t>OfficeMax/Office Depot</a:t>
            </a:r>
          </a:p>
          <a:p>
            <a:endParaRPr lang="en-US" dirty="0"/>
          </a:p>
        </p:txBody>
      </p:sp>
      <p:pic>
        <p:nvPicPr>
          <p:cNvPr id="6" name="Picture 5">
            <a:extLst>
              <a:ext uri="{FF2B5EF4-FFF2-40B4-BE49-F238E27FC236}">
                <a16:creationId xmlns:a16="http://schemas.microsoft.com/office/drawing/2014/main" id="{B6DBAD74-3657-914F-AE84-4F22A371FDFB}"/>
              </a:ext>
            </a:extLst>
          </p:cNvPr>
          <p:cNvPicPr>
            <a:picLocks noChangeAspect="1"/>
          </p:cNvPicPr>
          <p:nvPr/>
        </p:nvPicPr>
        <p:blipFill>
          <a:blip r:embed="rId2"/>
          <a:stretch>
            <a:fillRect/>
          </a:stretch>
        </p:blipFill>
        <p:spPr>
          <a:xfrm rot="21028176">
            <a:off x="608202" y="1187611"/>
            <a:ext cx="3532803" cy="2355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BDE3BE0-3CBA-DD48-BBB5-F8FA7F46C8E2}"/>
              </a:ext>
            </a:extLst>
          </p:cNvPr>
          <p:cNvPicPr>
            <a:picLocks noChangeAspect="1"/>
          </p:cNvPicPr>
          <p:nvPr/>
        </p:nvPicPr>
        <p:blipFill>
          <a:blip r:embed="rId3"/>
          <a:stretch>
            <a:fillRect/>
          </a:stretch>
        </p:blipFill>
        <p:spPr>
          <a:xfrm rot="577302">
            <a:off x="3122980" y="2607533"/>
            <a:ext cx="1377446" cy="2066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C00305D4-39AF-DFDF-F275-4E6D8DCEAC26}"/>
              </a:ext>
            </a:extLst>
          </p:cNvPr>
          <p:cNvPicPr>
            <a:picLocks noChangeAspect="1"/>
          </p:cNvPicPr>
          <p:nvPr/>
        </p:nvPicPr>
        <p:blipFill>
          <a:blip r:embed="rId4"/>
          <a:stretch>
            <a:fillRect/>
          </a:stretch>
        </p:blipFill>
        <p:spPr>
          <a:xfrm>
            <a:off x="5306585" y="1590675"/>
            <a:ext cx="3525715" cy="637792"/>
          </a:xfrm>
          <a:prstGeom prst="rect">
            <a:avLst/>
          </a:prstGeom>
        </p:spPr>
      </p:pic>
    </p:spTree>
    <p:extLst>
      <p:ext uri="{BB962C8B-B14F-4D97-AF65-F5344CB8AC3E}">
        <p14:creationId xmlns:p14="http://schemas.microsoft.com/office/powerpoint/2010/main" val="3395305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5ABC4F-1570-7846-A08D-C980D7A9F8D4}"/>
              </a:ext>
            </a:extLst>
          </p:cNvPr>
          <p:cNvPicPr>
            <a:picLocks noChangeAspect="1"/>
          </p:cNvPicPr>
          <p:nvPr/>
        </p:nvPicPr>
        <p:blipFill rotWithShape="1">
          <a:blip r:embed="rId2"/>
          <a:srcRect l="17637" t="11763" r="20885" b="15437"/>
          <a:stretch/>
        </p:blipFill>
        <p:spPr>
          <a:xfrm>
            <a:off x="311700" y="1017725"/>
            <a:ext cx="1616149" cy="2827619"/>
          </a:xfrm>
          <a:prstGeom prst="rect">
            <a:avLst/>
          </a:prstGeom>
        </p:spPr>
      </p:pic>
      <p:sp>
        <p:nvSpPr>
          <p:cNvPr id="2" name="Title 1">
            <a:extLst>
              <a:ext uri="{FF2B5EF4-FFF2-40B4-BE49-F238E27FC236}">
                <a16:creationId xmlns:a16="http://schemas.microsoft.com/office/drawing/2014/main" id="{302189F0-3C0E-4039-A348-187D4465FCA1}"/>
              </a:ext>
            </a:extLst>
          </p:cNvPr>
          <p:cNvSpPr>
            <a:spLocks noGrp="1"/>
          </p:cNvSpPr>
          <p:nvPr>
            <p:ph type="title"/>
          </p:nvPr>
        </p:nvSpPr>
        <p:spPr/>
        <p:txBody>
          <a:bodyPr/>
          <a:lstStyle/>
          <a:p>
            <a:r>
              <a:rPr lang="en-US" dirty="0"/>
              <a:t>Member Benefit Add-Ons</a:t>
            </a:r>
          </a:p>
        </p:txBody>
      </p:sp>
      <p:sp>
        <p:nvSpPr>
          <p:cNvPr id="3" name="Text Placeholder 2">
            <a:extLst>
              <a:ext uri="{FF2B5EF4-FFF2-40B4-BE49-F238E27FC236}">
                <a16:creationId xmlns:a16="http://schemas.microsoft.com/office/drawing/2014/main" id="{E59AC584-DF92-4A0B-A7BF-EE423D05AF26}"/>
              </a:ext>
            </a:extLst>
          </p:cNvPr>
          <p:cNvSpPr>
            <a:spLocks noGrp="1"/>
          </p:cNvSpPr>
          <p:nvPr>
            <p:ph type="body" idx="1"/>
          </p:nvPr>
        </p:nvSpPr>
        <p:spPr>
          <a:xfrm>
            <a:off x="1470649" y="1282075"/>
            <a:ext cx="3473491" cy="3416400"/>
          </a:xfrm>
        </p:spPr>
        <p:txBody>
          <a:bodyPr/>
          <a:lstStyle/>
          <a:p>
            <a:pPr marL="139700" indent="0">
              <a:buNone/>
            </a:pPr>
            <a:r>
              <a:rPr lang="en-US" b="1" dirty="0">
                <a:solidFill>
                  <a:srgbClr val="7030A0"/>
                </a:solidFill>
              </a:rPr>
              <a:t>Career Readiness Portal</a:t>
            </a:r>
          </a:p>
          <a:p>
            <a:r>
              <a:rPr lang="en-US" sz="1200" dirty="0">
                <a:latin typeface="Avenir Book" panose="02000503020000020003" pitchFamily="2" charset="0"/>
              </a:rPr>
              <a:t>The NTHS Career Readiness Portal is an outstanding member benefit add-on that will help students prepare for their career and continued education. Powered by </a:t>
            </a:r>
            <a:r>
              <a:rPr lang="en-US" sz="1200" dirty="0" err="1">
                <a:latin typeface="Avenir Book" panose="02000503020000020003" pitchFamily="2" charset="0"/>
              </a:rPr>
              <a:t>MajorClarity</a:t>
            </a:r>
            <a:r>
              <a:rPr lang="en-US" sz="1200" dirty="0">
                <a:latin typeface="Avenir Book" panose="02000503020000020003" pitchFamily="2" charset="0"/>
              </a:rPr>
              <a:t>, a company leading the way in cutting edge career exploration solutions, this tool provides students access to a variety of career readiness resources that have helped hundreds of thousands of students prepare for their next step.</a:t>
            </a:r>
          </a:p>
        </p:txBody>
      </p:sp>
      <p:sp>
        <p:nvSpPr>
          <p:cNvPr id="4" name="Text Placeholder 3">
            <a:extLst>
              <a:ext uri="{FF2B5EF4-FFF2-40B4-BE49-F238E27FC236}">
                <a16:creationId xmlns:a16="http://schemas.microsoft.com/office/drawing/2014/main" id="{B0772DF8-5503-405D-B4F4-64FBECC06164}"/>
              </a:ext>
            </a:extLst>
          </p:cNvPr>
          <p:cNvSpPr>
            <a:spLocks noGrp="1"/>
          </p:cNvSpPr>
          <p:nvPr>
            <p:ph type="body" idx="2"/>
          </p:nvPr>
        </p:nvSpPr>
        <p:spPr>
          <a:xfrm>
            <a:off x="5004579" y="1282075"/>
            <a:ext cx="3827721" cy="2451495"/>
          </a:xfrm>
        </p:spPr>
        <p:txBody>
          <a:bodyPr/>
          <a:lstStyle/>
          <a:p>
            <a:pPr marL="139700" indent="0">
              <a:buNone/>
            </a:pPr>
            <a:r>
              <a:rPr lang="en-US" b="1" dirty="0">
                <a:solidFill>
                  <a:srgbClr val="7030A0"/>
                </a:solidFill>
              </a:rPr>
              <a:t>LAPSEN Endorsement</a:t>
            </a:r>
          </a:p>
          <a:p>
            <a:r>
              <a:rPr lang="en-US" sz="1200" dirty="0">
                <a:latin typeface="Avenir Book" panose="02000503020000020003" pitchFamily="2" charset="0"/>
              </a:rPr>
              <a:t>LAPSEN is the premiere support organization for the Law, Public Safety, Corrections and Security Career Cluster (LPSCS) in secondary education. With the opportunity to qualify for the LAPSEN endorsement on their NTHS membership, students in a Law, Public Safety, Corrections and Security (LPSCS) Career Cluster pathway are now getting industry specific recognition for their performance in that field.</a:t>
            </a:r>
          </a:p>
        </p:txBody>
      </p:sp>
      <p:sp>
        <p:nvSpPr>
          <p:cNvPr id="8" name="Rectangle 7">
            <a:extLst>
              <a:ext uri="{FF2B5EF4-FFF2-40B4-BE49-F238E27FC236}">
                <a16:creationId xmlns:a16="http://schemas.microsoft.com/office/drawing/2014/main" id="{7A5AA4DB-DA0A-BA48-AA5F-745FE6A187BD}"/>
              </a:ext>
            </a:extLst>
          </p:cNvPr>
          <p:cNvSpPr/>
          <p:nvPr/>
        </p:nvSpPr>
        <p:spPr>
          <a:xfrm>
            <a:off x="6368902" y="3522178"/>
            <a:ext cx="2136793" cy="646331"/>
          </a:xfrm>
          <a:prstGeom prst="rect">
            <a:avLst/>
          </a:prstGeom>
        </p:spPr>
        <p:txBody>
          <a:bodyPr wrap="square">
            <a:spAutoFit/>
          </a:bodyPr>
          <a:lstStyle/>
          <a:p>
            <a:r>
              <a:rPr lang="en-US" sz="3600" dirty="0">
                <a:latin typeface="Merriweather" panose="02000000000000000000" pitchFamily="2" charset="77"/>
                <a:cs typeface="Merriweather" panose="02000000000000000000" pitchFamily="2" charset="77"/>
              </a:rPr>
              <a:t>LAPSEN</a:t>
            </a:r>
            <a:endParaRPr lang="en-US" sz="2000" dirty="0">
              <a:latin typeface="Merriweather" panose="02000000000000000000" pitchFamily="2" charset="77"/>
              <a:cs typeface="Merriweather" panose="02000000000000000000" pitchFamily="2" charset="77"/>
            </a:endParaRPr>
          </a:p>
        </p:txBody>
      </p:sp>
    </p:spTree>
    <p:extLst>
      <p:ext uri="{BB962C8B-B14F-4D97-AF65-F5344CB8AC3E}">
        <p14:creationId xmlns:p14="http://schemas.microsoft.com/office/powerpoint/2010/main" val="2677317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90250" y="1531088"/>
            <a:ext cx="6367800" cy="300986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Details for </a:t>
            </a:r>
            <a:br>
              <a:rPr lang="en-US" dirty="0"/>
            </a:br>
            <a:r>
              <a:rPr lang="en-US" sz="4400" dirty="0">
                <a:solidFill>
                  <a:srgbClr val="7030A0"/>
                </a:solidFill>
              </a:rPr>
              <a:t>Chapter Name Here</a:t>
            </a:r>
            <a:endParaRPr dirty="0">
              <a:solidFill>
                <a:srgbClr val="7030A0"/>
              </a:solidFill>
            </a:endParaRPr>
          </a:p>
        </p:txBody>
      </p:sp>
      <p:pic>
        <p:nvPicPr>
          <p:cNvPr id="3" name="Picture 2">
            <a:extLst>
              <a:ext uri="{FF2B5EF4-FFF2-40B4-BE49-F238E27FC236}">
                <a16:creationId xmlns:a16="http://schemas.microsoft.com/office/drawing/2014/main" id="{433802AE-ABEB-C846-A44C-50B18AF15D12}"/>
              </a:ext>
            </a:extLst>
          </p:cNvPr>
          <p:cNvPicPr>
            <a:picLocks noChangeAspect="1"/>
          </p:cNvPicPr>
          <p:nvPr/>
        </p:nvPicPr>
        <p:blipFill>
          <a:blip r:embed="rId3"/>
          <a:stretch>
            <a:fillRect/>
          </a:stretch>
        </p:blipFill>
        <p:spPr>
          <a:xfrm>
            <a:off x="4338083" y="311213"/>
            <a:ext cx="1258513" cy="243974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16F32-5360-40D6-8F27-49DC0AA3FE31}"/>
              </a:ext>
            </a:extLst>
          </p:cNvPr>
          <p:cNvSpPr>
            <a:spLocks noGrp="1"/>
          </p:cNvSpPr>
          <p:nvPr>
            <p:ph type="title"/>
          </p:nvPr>
        </p:nvSpPr>
        <p:spPr/>
        <p:txBody>
          <a:bodyPr/>
          <a:lstStyle/>
          <a:p>
            <a:r>
              <a:rPr lang="en-US" dirty="0"/>
              <a:t>Criteria for Membership </a:t>
            </a:r>
          </a:p>
        </p:txBody>
      </p:sp>
      <p:sp>
        <p:nvSpPr>
          <p:cNvPr id="3" name="Text Placeholder 2">
            <a:extLst>
              <a:ext uri="{FF2B5EF4-FFF2-40B4-BE49-F238E27FC236}">
                <a16:creationId xmlns:a16="http://schemas.microsoft.com/office/drawing/2014/main" id="{FD297718-38C0-4147-BB46-7A4521F3BAF6}"/>
              </a:ext>
            </a:extLst>
          </p:cNvPr>
          <p:cNvSpPr>
            <a:spLocks noGrp="1"/>
          </p:cNvSpPr>
          <p:nvPr>
            <p:ph type="body" idx="1"/>
          </p:nvPr>
        </p:nvSpPr>
        <p:spPr/>
        <p:txBody>
          <a:bodyPr/>
          <a:lstStyle/>
          <a:p>
            <a:r>
              <a:rPr lang="en-US" dirty="0"/>
              <a:t>See Appendix A in the </a:t>
            </a:r>
            <a:r>
              <a:rPr lang="en-US" dirty="0">
                <a:hlinkClick r:id="rId2"/>
              </a:rPr>
              <a:t>Quick-Start Guide</a:t>
            </a:r>
            <a:endParaRPr lang="en-US" dirty="0"/>
          </a:p>
          <a:p>
            <a:r>
              <a:rPr lang="en-US" dirty="0"/>
              <a:t>INSERT CHAPTER SPECIFIC REQUIREMENTS</a:t>
            </a:r>
          </a:p>
          <a:p>
            <a:endParaRPr lang="en-US" dirty="0"/>
          </a:p>
        </p:txBody>
      </p:sp>
    </p:spTree>
    <p:extLst>
      <p:ext uri="{BB962C8B-B14F-4D97-AF65-F5344CB8AC3E}">
        <p14:creationId xmlns:p14="http://schemas.microsoft.com/office/powerpoint/2010/main" val="1042294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16F32-5360-40D6-8F27-49DC0AA3FE31}"/>
              </a:ext>
            </a:extLst>
          </p:cNvPr>
          <p:cNvSpPr>
            <a:spLocks noGrp="1"/>
          </p:cNvSpPr>
          <p:nvPr>
            <p:ph type="title"/>
          </p:nvPr>
        </p:nvSpPr>
        <p:spPr/>
        <p:txBody>
          <a:bodyPr/>
          <a:lstStyle/>
          <a:p>
            <a:r>
              <a:rPr lang="en-US" dirty="0"/>
              <a:t>Dues and Deadlines</a:t>
            </a:r>
          </a:p>
        </p:txBody>
      </p:sp>
      <p:sp>
        <p:nvSpPr>
          <p:cNvPr id="3" name="Text Placeholder 2">
            <a:extLst>
              <a:ext uri="{FF2B5EF4-FFF2-40B4-BE49-F238E27FC236}">
                <a16:creationId xmlns:a16="http://schemas.microsoft.com/office/drawing/2014/main" id="{FD297718-38C0-4147-BB46-7A4521F3BAF6}"/>
              </a:ext>
            </a:extLst>
          </p:cNvPr>
          <p:cNvSpPr>
            <a:spLocks noGrp="1"/>
          </p:cNvSpPr>
          <p:nvPr>
            <p:ph type="body" idx="1"/>
          </p:nvPr>
        </p:nvSpPr>
        <p:spPr/>
        <p:txBody>
          <a:bodyPr/>
          <a:lstStyle/>
          <a:p>
            <a:r>
              <a:rPr lang="en-US" dirty="0"/>
              <a:t>INSERT CHAPTER SPECIFIC DUES </a:t>
            </a:r>
          </a:p>
          <a:p>
            <a:r>
              <a:rPr lang="en-US" dirty="0"/>
              <a:t>INSERT DEADLINE TO PAY DUES</a:t>
            </a:r>
          </a:p>
          <a:p>
            <a:endParaRPr lang="en-US" dirty="0"/>
          </a:p>
        </p:txBody>
      </p:sp>
    </p:spTree>
    <p:extLst>
      <p:ext uri="{BB962C8B-B14F-4D97-AF65-F5344CB8AC3E}">
        <p14:creationId xmlns:p14="http://schemas.microsoft.com/office/powerpoint/2010/main" val="235126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16F32-5360-40D6-8F27-49DC0AA3FE31}"/>
              </a:ext>
            </a:extLst>
          </p:cNvPr>
          <p:cNvSpPr>
            <a:spLocks noGrp="1"/>
          </p:cNvSpPr>
          <p:nvPr>
            <p:ph type="title"/>
          </p:nvPr>
        </p:nvSpPr>
        <p:spPr/>
        <p:txBody>
          <a:bodyPr/>
          <a:lstStyle/>
          <a:p>
            <a:r>
              <a:rPr lang="en-US" dirty="0"/>
              <a:t>Induction</a:t>
            </a:r>
          </a:p>
        </p:txBody>
      </p:sp>
      <p:sp>
        <p:nvSpPr>
          <p:cNvPr id="3" name="Text Placeholder 2">
            <a:extLst>
              <a:ext uri="{FF2B5EF4-FFF2-40B4-BE49-F238E27FC236}">
                <a16:creationId xmlns:a16="http://schemas.microsoft.com/office/drawing/2014/main" id="{FD297718-38C0-4147-BB46-7A4521F3BAF6}"/>
              </a:ext>
            </a:extLst>
          </p:cNvPr>
          <p:cNvSpPr>
            <a:spLocks noGrp="1"/>
          </p:cNvSpPr>
          <p:nvPr>
            <p:ph type="body" idx="1"/>
          </p:nvPr>
        </p:nvSpPr>
        <p:spPr/>
        <p:txBody>
          <a:bodyPr/>
          <a:lstStyle/>
          <a:p>
            <a:r>
              <a:rPr lang="en-US" dirty="0"/>
              <a:t>The (INSERT SCHOOL NAME) NTHS Fall/Spring Induction will take place on:</a:t>
            </a:r>
          </a:p>
          <a:p>
            <a:r>
              <a:rPr lang="en-US" dirty="0">
                <a:latin typeface="Avenir Book" panose="02000503020000020003" pitchFamily="2" charset="0"/>
              </a:rPr>
              <a:t>DATE and TIME</a:t>
            </a:r>
          </a:p>
          <a:p>
            <a:r>
              <a:rPr lang="en-US" dirty="0">
                <a:latin typeface="Avenir Book" panose="02000503020000020003" pitchFamily="2" charset="0"/>
              </a:rPr>
              <a:t>LOCATION</a:t>
            </a:r>
          </a:p>
        </p:txBody>
      </p:sp>
    </p:spTree>
    <p:extLst>
      <p:ext uri="{BB962C8B-B14F-4D97-AF65-F5344CB8AC3E}">
        <p14:creationId xmlns:p14="http://schemas.microsoft.com/office/powerpoint/2010/main" val="420258468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7146</TotalTime>
  <Words>438</Words>
  <Application>Microsoft Macintosh PowerPoint</Application>
  <PresentationFormat>On-screen Show (16:9)</PresentationFormat>
  <Paragraphs>50</Paragraphs>
  <Slides>12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Garamond</vt:lpstr>
      <vt:lpstr>Avenir Book</vt:lpstr>
      <vt:lpstr>Avenir Light</vt:lpstr>
      <vt:lpstr>Arial</vt:lpstr>
      <vt:lpstr>EB Garamond</vt:lpstr>
      <vt:lpstr>Merriweather</vt:lpstr>
      <vt:lpstr>Simple Light</vt:lpstr>
      <vt:lpstr>National Technical Honor Society</vt:lpstr>
      <vt:lpstr>What is NTHS?</vt:lpstr>
      <vt:lpstr>Core Four Objectives</vt:lpstr>
      <vt:lpstr>Member Benefits</vt:lpstr>
      <vt:lpstr>Member Benefit Add-Ons</vt:lpstr>
      <vt:lpstr>Details for  Chapter Name Here</vt:lpstr>
      <vt:lpstr>Criteria for Membership </vt:lpstr>
      <vt:lpstr>Dues and Deadlines</vt:lpstr>
      <vt:lpstr>Induction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Technical Honor Society</dc:title>
  <cp:lastModifiedBy>Christina Councill</cp:lastModifiedBy>
  <cp:revision>19</cp:revision>
  <dcterms:modified xsi:type="dcterms:W3CDTF">2023-03-16T16:08:14Z</dcterms:modified>
</cp:coreProperties>
</file>