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97" r:id="rId3"/>
    <p:sldId id="274" r:id="rId4"/>
    <p:sldId id="273" r:id="rId5"/>
    <p:sldId id="317" r:id="rId6"/>
    <p:sldId id="275" r:id="rId7"/>
    <p:sldId id="276" r:id="rId8"/>
    <p:sldId id="277" r:id="rId9"/>
    <p:sldId id="278" r:id="rId10"/>
    <p:sldId id="279" r:id="rId11"/>
    <p:sldId id="316" r:id="rId12"/>
    <p:sldId id="280" r:id="rId13"/>
    <p:sldId id="281" r:id="rId14"/>
    <p:sldId id="282" r:id="rId15"/>
    <p:sldId id="310" r:id="rId16"/>
    <p:sldId id="311" r:id="rId17"/>
    <p:sldId id="312" r:id="rId18"/>
    <p:sldId id="313" r:id="rId19"/>
    <p:sldId id="314" r:id="rId20"/>
    <p:sldId id="283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292" r:id="rId30"/>
    <p:sldId id="293" r:id="rId31"/>
    <p:sldId id="272" r:id="rId32"/>
    <p:sldId id="309" r:id="rId33"/>
    <p:sldId id="295" r:id="rId34"/>
    <p:sldId id="294" r:id="rId35"/>
    <p:sldId id="296" r:id="rId36"/>
    <p:sldId id="308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27B"/>
    <a:srgbClr val="8F8F90"/>
    <a:srgbClr val="542B8C"/>
    <a:srgbClr val="4D4D4D"/>
    <a:srgbClr val="38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/>
    <p:restoredTop sz="94940"/>
  </p:normalViewPr>
  <p:slideViewPr>
    <p:cSldViewPr>
      <p:cViewPr varScale="1">
        <p:scale>
          <a:sx n="120" d="100"/>
          <a:sy n="120" d="100"/>
        </p:scale>
        <p:origin x="49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B34DD2-4DFC-4029-98B6-18BF2905A668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5CD14-FD3F-49B5-B45C-E731A15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92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DBCD53-3EA4-49E3-A7F6-ADA10B31C2A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0D077-7847-3044-B1AE-67735A0716F4}"/>
              </a:ext>
            </a:extLst>
          </p:cNvPr>
          <p:cNvSpPr txBox="1"/>
          <p:nvPr/>
        </p:nvSpPr>
        <p:spPr>
          <a:xfrm>
            <a:off x="2438400" y="39624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(Insert School Name Here)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2020 Induction Ceremony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B0496-E32C-374A-AFD0-A033923C5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A7A526-FA4E-1240-8751-1CD1565BA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FD0A70-DD3B-B14D-8E29-5D0051F32E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228771-FFA8-AF46-B066-A3B43BB80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2209800" y="207775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>
                  <a:solidFill>
                    <a:schemeClr val="tx1">
                      <a:alpha val="49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dobe Garamond Pro Bold" pitchFamily="18" charset="0"/>
              </a:rPr>
              <a:t>Silver</a:t>
            </a:r>
            <a:r>
              <a:rPr lang="en-US" sz="4800" b="1" dirty="0">
                <a:latin typeface="Adobe Garamond Pro Bold" pitchFamily="18" charset="0"/>
              </a:rPr>
              <a:t>: Value &amp; Worth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2D417-6626-EC4D-A8E0-409E2A1E02F9}"/>
              </a:ext>
            </a:extLst>
          </p:cNvPr>
          <p:cNvSpPr txBox="1"/>
          <p:nvPr/>
        </p:nvSpPr>
        <p:spPr>
          <a:xfrm>
            <a:off x="2205317" y="290875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">
                  <a:solidFill>
                    <a:schemeClr val="tx1">
                      <a:alpha val="63000"/>
                    </a:schemeClr>
                  </a:solidFill>
                </a:ln>
                <a:solidFill>
                  <a:schemeClr val="bg1"/>
                </a:solidFill>
                <a:latin typeface="Adobe Garamond Pro Bold" pitchFamily="18" charset="0"/>
              </a:rPr>
              <a:t>White</a:t>
            </a:r>
            <a:r>
              <a:rPr lang="en-US" sz="4800" b="1" dirty="0">
                <a:latin typeface="Adobe Garamond Pro Bold" pitchFamily="18" charset="0"/>
              </a:rPr>
              <a:t>: Truth &amp; </a:t>
            </a:r>
            <a:r>
              <a:rPr lang="en-US" sz="4800" b="1" dirty="0">
                <a:ln w="1270">
                  <a:solidFill>
                    <a:schemeClr val="tx1">
                      <a:alpha val="21000"/>
                    </a:schemeClr>
                  </a:solidFill>
                </a:ln>
                <a:latin typeface="Adobe Garamond Pro Bold" pitchFamily="18" charset="0"/>
              </a:rPr>
              <a:t>Honesty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03868-473D-3240-B3B9-924AAEA36D48}"/>
              </a:ext>
            </a:extLst>
          </p:cNvPr>
          <p:cNvSpPr txBox="1"/>
          <p:nvPr/>
        </p:nvSpPr>
        <p:spPr>
          <a:xfrm>
            <a:off x="2200834" y="364742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">
                  <a:solidFill>
                    <a:schemeClr val="tx1">
                      <a:alpha val="50000"/>
                    </a:schemeClr>
                  </a:solidFill>
                </a:ln>
                <a:solidFill>
                  <a:srgbClr val="48327B"/>
                </a:solidFill>
                <a:latin typeface="Adobe Garamond Pro Bold" pitchFamily="18" charset="0"/>
              </a:rPr>
              <a:t>Purple</a:t>
            </a:r>
            <a:r>
              <a:rPr lang="en-US" sz="4800" b="1" dirty="0">
                <a:latin typeface="Adobe Garamond Pro Bold" pitchFamily="18" charset="0"/>
              </a:rPr>
              <a:t>:  Achievement &amp; Honor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52999-4892-F043-8754-B0E8862F7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081A3-EAF1-214B-A003-11766A9D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98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Emblem</a:t>
            </a:r>
            <a:endParaRPr lang="en-US" sz="4400" dirty="0">
              <a:latin typeface="Adobe Garamond Pro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083F-7291-5045-9F24-F6AC60E79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2800C-8DE0-9D4F-838A-2DD3C63709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896C7-EBD2-5945-B757-290648490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32" y="33454"/>
            <a:ext cx="4136571" cy="579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F43D3-7019-C24B-9C78-2ADA5E7C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77202-B155-6245-9B05-F0BF2483D9B8}"/>
              </a:ext>
            </a:extLst>
          </p:cNvPr>
          <p:cNvSpPr txBox="1"/>
          <p:nvPr/>
        </p:nvSpPr>
        <p:spPr>
          <a:xfrm>
            <a:off x="1524003" y="2022777"/>
            <a:ext cx="9139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Adobe Garamond Pro Bold" pitchFamily="18" charset="0"/>
              </a:rPr>
              <a:t>Motto</a:t>
            </a:r>
          </a:p>
          <a:p>
            <a:pPr algn="ctr"/>
            <a:r>
              <a:rPr lang="en-US" sz="4800" b="1" dirty="0">
                <a:latin typeface="Adobe Garamond Pro Bold" pitchFamily="18" charset="0"/>
              </a:rPr>
              <a:t>Success Favors the Prepared Mind.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624A8-9BFB-DB4C-A8AF-3BF12BC02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A0FFF-393C-BD42-B054-B2584EBAC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77202-B155-6245-9B05-F0BF2483D9B8}"/>
              </a:ext>
            </a:extLst>
          </p:cNvPr>
          <p:cNvSpPr txBox="1"/>
          <p:nvPr/>
        </p:nvSpPr>
        <p:spPr>
          <a:xfrm>
            <a:off x="1515037" y="1489370"/>
            <a:ext cx="9139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Adobe Garamond Pro Bold" pitchFamily="18" charset="0"/>
              </a:rPr>
              <a:t>Slogan</a:t>
            </a:r>
          </a:p>
          <a:p>
            <a:pPr algn="ctr"/>
            <a:r>
              <a:rPr lang="en-US" sz="4800" b="1" dirty="0">
                <a:latin typeface="Adobe Garamond Pro Bold" pitchFamily="18" charset="0"/>
              </a:rPr>
              <a:t>Excellence in America’s Workforce Begins with Excellence in Workforce Education.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726A4-5E12-3048-AD05-1B3F7E382B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60188-EF2A-1645-A2E2-0A0631772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0"/>
            <a:ext cx="4832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Installation of Officers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F3459-F3E2-BD40-B404-403A6ACE5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4668A-5CBE-1E4B-8A4E-A401293FC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858CC-97BF-014B-A0F3-2303BA4740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President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Vice President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5B1CFE-CBC2-5841-8ECD-DC1309B0E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Secretary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BB0E5-87EA-C046-976D-9B47EA992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Treasurer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A051-0A64-5C49-A8E8-FF4CA5FC3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5C645-2168-4F4D-AB05-4F966533B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Welcome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Title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Organization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</p:spTree>
    <p:extLst>
      <p:ext uri="{BB962C8B-B14F-4D97-AF65-F5344CB8AC3E}">
        <p14:creationId xmlns:p14="http://schemas.microsoft.com/office/powerpoint/2010/main" val="28575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90515D-55F3-EE45-BF1F-796AABD92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Candle Ceremony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D4E71-E9E2-EA4E-AE43-EF4EFB06E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BAFA7-44CF-6045-9EA3-F0FB4D1C7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05425-EFA7-EE4E-9F6D-5A6745AED2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4479372"/>
            <a:ext cx="4048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7729DC-497E-034F-8B41-EF4885E1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B93FC33-6B0F-4E4A-BD56-4306003B02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KNOWLEDGE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D11B4-BED4-A94C-B116-7286E6215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4C0DA7-10E4-B544-9E39-9162F323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2000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64AF07-B1AB-6949-AF7D-B05CF64D47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SKILL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078B6-F9F7-A146-9E20-BCF716093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4996B-CB0E-4742-A49A-54E2E75CC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5751AE-08D1-2B45-9974-DFE4B89F1F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HONESTY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EFDE2-CEC1-8F4A-A971-1F55A48D2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DCF00E-1500-E746-BEE2-82915872A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C668A0-44E0-4642-B1EA-D51849C7C7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SERVICE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80C4C-79F0-E64F-ADBA-49356C8EF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A384AD-7EFD-9249-ABDD-6C7A67DC2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CA5D205-F8D7-E342-9264-E67907BBE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RESPONSIBILITY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06B7FB-D3BB-CB40-A9AE-7C87F5A1F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31E1EF-D0C2-9941-9EC4-B7E23E74C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E092B85-3B17-3440-98C1-B76A71BDF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SCHOLARSHIP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A3539-7635-3948-8E6C-74B6155BA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C3F373-CB2D-C642-B238-D1CF67974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C43053-566D-8749-BE6B-412C27C3AC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CITIZENSHIP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29462-5615-7945-8B19-DA8C28C8B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2F445-352E-D04F-A45A-18BBEB23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2000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0EEB6B4-4A57-6C41-A949-9C93CFD4A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LEADERSHIP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ECB66D-7D32-3744-B9BA-0EA65651E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9A0938-A7D8-184E-BDF5-FE27983AD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Guest Speaker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Title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Organization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707845-6C0F-6146-9C9F-EC66CE315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Purposes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F3459-F3E2-BD40-B404-403A6ACE5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4668A-5CBE-1E4B-8A4E-A401293FC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858CC-97BF-014B-A0F3-2303BA4740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5366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Induction  Ceremony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FF7C1-7F57-B24D-A9F3-F5564CAD8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2F4C1-783C-524C-B920-60F5915F4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7E9AC-9939-4D4B-A0BF-D119D0B7E9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AFA20-BDD8-5C40-8974-515700A9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728882"/>
            <a:ext cx="12191999" cy="3500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C8AD3-D60F-D941-B111-4A9C762240A2}"/>
              </a:ext>
            </a:extLst>
          </p:cNvPr>
          <p:cNvSpPr txBox="1"/>
          <p:nvPr/>
        </p:nvSpPr>
        <p:spPr>
          <a:xfrm>
            <a:off x="6091517" y="137407"/>
            <a:ext cx="4151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Instructions:  Copy and past the following slide for as many students as you have before dropping a photo in.  That will allow you to easily drop each students photo in their own frame.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E92F7-03B1-D24D-A3F5-AC5CCF64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AFA20-BDD8-5C40-8974-515700A9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728882"/>
            <a:ext cx="12191999" cy="3500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0B8342-A4CB-B44F-8B44-BB13CA993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5366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Pledge</a:t>
            </a:r>
            <a:endParaRPr lang="en-US" sz="4400" dirty="0">
              <a:latin typeface="Adobe Garamond Pro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7F27A-69D3-2442-914D-BDC3A2FB8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91695-4FF3-C344-A302-36A046926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022B2-13D7-BC47-B3EB-5B351658B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F88CFF-AA60-4A4B-9E10-5D2550A16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2681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153462" y="1066541"/>
            <a:ext cx="98805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dobe Garamond Pro Bold" pitchFamily="18" charset="0"/>
              </a:rPr>
              <a:t>As a member of the National Technical Honor Society I pledge to maintain the highest standard of personal conduct. </a:t>
            </a:r>
          </a:p>
          <a:p>
            <a:pPr algn="ctr"/>
            <a:endParaRPr lang="en-US" sz="800" b="1" dirty="0">
              <a:latin typeface="Adobe Garamond Pro Bold" pitchFamily="18" charset="0"/>
            </a:endParaRPr>
          </a:p>
          <a:p>
            <a:pPr algn="ctr"/>
            <a:r>
              <a:rPr lang="en-US" sz="2800" b="1" dirty="0">
                <a:latin typeface="Adobe Garamond Pro Bold" pitchFamily="18" charset="0"/>
              </a:rPr>
              <a:t>I will apply myself to continue a record of scholastic achievement, and I will strive for excellence in all aspects of my education. </a:t>
            </a:r>
          </a:p>
          <a:p>
            <a:pPr algn="ctr"/>
            <a:endParaRPr lang="en-US" sz="800" b="1" dirty="0">
              <a:latin typeface="Adobe Garamond Pro Bold" pitchFamily="18" charset="0"/>
            </a:endParaRPr>
          </a:p>
          <a:p>
            <a:pPr algn="ctr"/>
            <a:r>
              <a:rPr lang="en-US" sz="2800" b="1" dirty="0">
                <a:latin typeface="Adobe Garamond Pro Bold" pitchFamily="18" charset="0"/>
              </a:rPr>
              <a:t>I will invest my talents, my skills, and my knowledge in a career of my own choosing, and shall always endeavor to uphold my obligations as a citizen of my community.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184B5-0465-154E-9AF4-6911DBFA0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6B39DA-DE34-F841-A3D7-3A3A9F036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Closing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Title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Organization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57D3B4-2B19-634A-9EA7-9DF18BFEC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C7F27A-69D3-2442-914D-BDC3A2FB8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91695-4FF3-C344-A302-36A046926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022B2-13D7-BC47-B3EB-5B351658B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1BC465-4D49-014A-A84B-63538A103FE2}"/>
              </a:ext>
            </a:extLst>
          </p:cNvPr>
          <p:cNvSpPr txBox="1"/>
          <p:nvPr/>
        </p:nvSpPr>
        <p:spPr>
          <a:xfrm>
            <a:off x="3505203" y="3881003"/>
            <a:ext cx="6019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Welcome New Members!</a:t>
            </a:r>
            <a:endParaRPr lang="en-US" sz="4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C8A909-B16E-B84B-ABD1-976C421E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2644170"/>
            <a:ext cx="9139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reward excellence in </a:t>
            </a:r>
          </a:p>
          <a:p>
            <a:pPr algn="ctr"/>
            <a:r>
              <a:rPr lang="en-US" sz="4800" b="1" dirty="0">
                <a:latin typeface="Adobe Garamond Pro Bold" pitchFamily="18" charset="0"/>
              </a:rPr>
              <a:t>workforce education. </a:t>
            </a:r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8C099-3F5F-6F41-8766-674D0D7A3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C8A909-B16E-B84B-ABD1-976C421E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-38100" y="4495800"/>
            <a:ext cx="122681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718985" y="1905506"/>
            <a:ext cx="9139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develop</a:t>
            </a:r>
            <a:r>
              <a:rPr lang="en-US" dirty="0"/>
              <a:t> </a:t>
            </a:r>
            <a:r>
              <a:rPr lang="en-US" sz="4800" b="1" dirty="0">
                <a:latin typeface="Adobe Garamond Pro Bold" pitchFamily="18" charset="0"/>
              </a:rPr>
              <a:t>self-esteem, pride and encourage students to reach for higher levels of achievement.</a:t>
            </a:r>
            <a:br>
              <a:rPr lang="en-US" dirty="0"/>
            </a:br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42F3D-54EA-3645-BD23-7C98CE4CD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FDDB38-6159-DD44-AB73-505C9867E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1166845"/>
            <a:ext cx="9139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promote business and industry’s critical workplace values – honesty, responsibility, initiative, teamwork, productivity, leadership, and citizenship.</a:t>
            </a:r>
          </a:p>
          <a:p>
            <a:pPr algn="ctr"/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ADBA0-343D-BC49-92F3-F52850DAC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F6BD8A-F7A8-A54A-9A04-9336FABE1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1905506"/>
            <a:ext cx="9139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help schools build and maintain effective partnerships with local business and industry.</a:t>
            </a:r>
          </a:p>
          <a:p>
            <a:pPr algn="ctr"/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2EE03-6CF7-5F4F-8061-0AD85AE10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DC70D7-8717-254E-84CB-C86C20A4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2077756"/>
            <a:ext cx="9139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champion a stronger, more positive image for workforce education in America.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1CBB3-3E5D-D340-A9E3-D70E45B18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081A3-EAF1-214B-A003-11766A9D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Colors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083F-7291-5045-9F24-F6AC60E79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2800C-8DE0-9D4F-838A-2DD3C63709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18860</TotalTime>
  <Words>341</Words>
  <Application>Microsoft Macintosh PowerPoint</Application>
  <PresentationFormat>Widescreen</PresentationFormat>
  <Paragraphs>94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Adobe Garamond Pro</vt:lpstr>
      <vt:lpstr>Adobe Garamond Pro Bold</vt:lpstr>
      <vt:lpstr>Arial</vt:lpstr>
      <vt:lpstr>Avenir Book</vt:lpstr>
      <vt:lpstr>Calibri</vt:lpstr>
      <vt:lpstr>Century Gothic</vt:lpstr>
      <vt:lpstr>Courier New</vt:lpstr>
      <vt:lpstr>Great Vibes</vt:lpstr>
      <vt:lpstr>Palatino Linotype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 Black</dc:creator>
  <cp:lastModifiedBy>Christina Councill</cp:lastModifiedBy>
  <cp:revision>80</cp:revision>
  <cp:lastPrinted>2018-07-25T19:08:22Z</cp:lastPrinted>
  <dcterms:created xsi:type="dcterms:W3CDTF">2018-07-24T15:47:15Z</dcterms:created>
  <dcterms:modified xsi:type="dcterms:W3CDTF">2022-03-24T15:31:38Z</dcterms:modified>
</cp:coreProperties>
</file>